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77" r:id="rId5"/>
    <p:sldId id="278" r:id="rId6"/>
    <p:sldId id="259" r:id="rId7"/>
    <p:sldId id="279" r:id="rId8"/>
    <p:sldId id="280" r:id="rId9"/>
    <p:sldId id="281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j8VJFKdA193/W2wreVBhG3/jx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19" name="Google Shape;19;p20"/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2" y="4289331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3" y="2076446"/>
            <a:ext cx="5638803" cy="255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1"/>
            <a:ext cx="5638803" cy="750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Rockwel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8" y="6272783"/>
            <a:ext cx="2644307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9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39" name="Google Shape;39;p22"/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698" y="2506132"/>
            <a:ext cx="1188299" cy="72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3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5" name="Google Shape;75;p27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pic" idx="2"/>
          </p:nvPr>
        </p:nvSpPr>
        <p:spPr>
          <a:xfrm>
            <a:off x="0" y="0"/>
            <a:ext cx="8303739" cy="685800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8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5" name="Google Shape;85;p28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11" name="Google Shape;11;p19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</a:pPr>
            <a:r>
              <a:rPr lang="pt-PT" dirty="0">
                <a:solidFill>
                  <a:srgbClr val="FFC000"/>
                </a:solidFill>
              </a:rPr>
              <a:t>VI Project</a:t>
            </a:r>
            <a:br>
              <a:rPr lang="pt-PT" dirty="0">
                <a:solidFill>
                  <a:srgbClr val="FFC000"/>
                </a:solidFill>
              </a:rPr>
            </a:br>
            <a:r>
              <a:rPr lang="pt-PT" dirty="0">
                <a:solidFill>
                  <a:srgbClr val="FFC000"/>
                </a:solidFill>
              </a:rPr>
              <a:t>Blockbusters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C7012A-7EA8-4382-BEDC-54B258292909}"/>
              </a:ext>
            </a:extLst>
          </p:cNvPr>
          <p:cNvSpPr txBox="1"/>
          <p:nvPr/>
        </p:nvSpPr>
        <p:spPr>
          <a:xfrm>
            <a:off x="7701698" y="6353666"/>
            <a:ext cx="7192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Rodrigo Ferreira, Bruno Assunção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66BF2-1BCF-43E7-8676-D84466BC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profitable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E674638-6D61-4C3F-9B51-1437B6C5E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4803130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picked</a:t>
            </a:r>
            <a:r>
              <a:rPr lang="pt-PT" dirty="0"/>
              <a:t> a </a:t>
            </a:r>
            <a:r>
              <a:rPr lang="pt-PT" dirty="0" err="1"/>
              <a:t>modification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lollipop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Cleveland </a:t>
            </a:r>
            <a:r>
              <a:rPr lang="pt-PT" dirty="0" err="1"/>
              <a:t>dot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to </a:t>
            </a:r>
            <a:r>
              <a:rPr lang="pt-PT" dirty="0" err="1"/>
              <a:t>represent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genre’s</a:t>
            </a:r>
            <a:r>
              <a:rPr lang="pt-PT" dirty="0"/>
              <a:t> </a:t>
            </a:r>
            <a:r>
              <a:rPr lang="pt-PT" dirty="0" err="1"/>
              <a:t>minimum</a:t>
            </a:r>
            <a:r>
              <a:rPr lang="pt-PT" dirty="0"/>
              <a:t>,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maximum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r>
              <a:rPr lang="pt-PT" dirty="0"/>
              <a:t> (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individually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).</a:t>
            </a:r>
          </a:p>
        </p:txBody>
      </p:sp>
      <p:pic>
        <p:nvPicPr>
          <p:cNvPr id="5" name="Imagem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9FB69AF7-EA35-4A24-B8C3-09D632E8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78" y="1892872"/>
            <a:ext cx="6233494" cy="38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5F821-FA8F-4FB1-B43B-8904640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B2686D7-21BF-4C96-9771-6FEDA48B3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283818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Although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isn’t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for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investor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a bar </a:t>
            </a:r>
            <a:r>
              <a:rPr lang="pt-PT" dirty="0" err="1"/>
              <a:t>chart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to explore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120650" indent="0">
              <a:buNone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selects</a:t>
            </a:r>
            <a:r>
              <a:rPr lang="pt-PT" dirty="0"/>
              <a:t> a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shows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distribution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10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grossing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.</a:t>
            </a:r>
          </a:p>
        </p:txBody>
      </p:sp>
      <p:pic>
        <p:nvPicPr>
          <p:cNvPr id="5" name="Imagem 4" descr="Uma imagem com texto, quadro branco, recibo&#10;&#10;Descrição gerada automaticamente">
            <a:extLst>
              <a:ext uri="{FF2B5EF4-FFF2-40B4-BE49-F238E27FC236}">
                <a16:creationId xmlns:a16="http://schemas.microsoft.com/office/drawing/2014/main" id="{746EFCEF-6657-4720-B588-D5C34674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3666" y="2121408"/>
            <a:ext cx="5143893" cy="38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08074-80E4-49E1-BD83-48E806C6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Feedback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A4E40E-CE38-4489-AEF1-D7EB5113A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got</a:t>
            </a:r>
            <a:r>
              <a:rPr lang="pt-PT" dirty="0"/>
              <a:t> some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feedback,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visualizations</a:t>
            </a:r>
            <a:r>
              <a:rPr lang="pt-PT" dirty="0"/>
              <a:t> </a:t>
            </a:r>
            <a:r>
              <a:rPr lang="pt-PT" dirty="0" err="1"/>
              <a:t>seemed</a:t>
            </a:r>
            <a:r>
              <a:rPr lang="pt-PT" dirty="0"/>
              <a:t> </a:t>
            </a:r>
            <a:r>
              <a:rPr lang="pt-PT" dirty="0" err="1"/>
              <a:t>appropriate</a:t>
            </a:r>
            <a:r>
              <a:rPr lang="pt-PT" dirty="0"/>
              <a:t> </a:t>
            </a:r>
            <a:r>
              <a:rPr lang="pt-PT" dirty="0" err="1"/>
              <a:t>but</a:t>
            </a:r>
            <a:r>
              <a:rPr lang="pt-PT" dirty="0"/>
              <a:t> some extra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suggested</a:t>
            </a:r>
            <a:r>
              <a:rPr lang="pt-PT" dirty="0"/>
              <a:t>, </a:t>
            </a:r>
            <a:r>
              <a:rPr lang="pt-PT" dirty="0" err="1"/>
              <a:t>mainly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way</a:t>
            </a:r>
            <a:r>
              <a:rPr lang="pt-PT" dirty="0"/>
              <a:t> to </a:t>
            </a:r>
            <a:r>
              <a:rPr lang="pt-PT" dirty="0" err="1"/>
              <a:t>filter</a:t>
            </a:r>
            <a:r>
              <a:rPr lang="pt-PT" dirty="0"/>
              <a:t> out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</a:t>
            </a:r>
            <a:r>
              <a:rPr lang="pt-PT" dirty="0" err="1"/>
              <a:t>except</a:t>
            </a:r>
            <a:r>
              <a:rPr lang="pt-PT" dirty="0"/>
              <a:t> 1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once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hovering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legend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.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tooltip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heatmap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, to </a:t>
            </a:r>
            <a:r>
              <a:rPr lang="pt-PT" dirty="0" err="1"/>
              <a:t>clarify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(</a:t>
            </a:r>
            <a:r>
              <a:rPr lang="pt-PT" dirty="0" err="1"/>
              <a:t>average</a:t>
            </a:r>
            <a:r>
              <a:rPr lang="pt-PT" dirty="0"/>
              <a:t> rating </a:t>
            </a:r>
            <a:r>
              <a:rPr lang="pt-PT" dirty="0" err="1"/>
              <a:t>and</a:t>
            </a:r>
            <a:r>
              <a:rPr lang="pt-PT" dirty="0"/>
              <a:t> sample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heatmap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budget/gross ratio </a:t>
            </a:r>
            <a:r>
              <a:rPr lang="pt-PT" dirty="0" err="1"/>
              <a:t>and</a:t>
            </a:r>
            <a:r>
              <a:rPr lang="pt-PT" dirty="0"/>
              <a:t> sample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).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box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can </a:t>
            </a:r>
            <a:r>
              <a:rPr lang="pt-PT" dirty="0" err="1"/>
              <a:t>search</a:t>
            </a:r>
            <a:r>
              <a:rPr lang="pt-PT" dirty="0"/>
              <a:t> for a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relevant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7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E64F-1F62-4BF6-BFE4-A22D99B0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prototype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A91A5ED-AAD1-46A0-A226-7CE237FBB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then</a:t>
            </a:r>
            <a:r>
              <a:rPr lang="pt-PT" dirty="0"/>
              <a:t> </a:t>
            </a:r>
            <a:r>
              <a:rPr lang="pt-PT" dirty="0" err="1"/>
              <a:t>started</a:t>
            </a:r>
            <a:r>
              <a:rPr lang="pt-PT" dirty="0"/>
              <a:t> </a:t>
            </a:r>
            <a:r>
              <a:rPr lang="pt-PT" dirty="0" err="1"/>
              <a:t>implementing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colleagues</a:t>
            </a:r>
            <a:r>
              <a:rPr lang="pt-PT" dirty="0"/>
              <a:t>’ feedback in </a:t>
            </a:r>
            <a:r>
              <a:rPr lang="pt-PT" dirty="0" err="1"/>
              <a:t>consideration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a site </a:t>
            </a:r>
            <a:r>
              <a:rPr lang="pt-PT" dirty="0" err="1"/>
              <a:t>containing</a:t>
            </a:r>
            <a:r>
              <a:rPr lang="pt-PT" dirty="0"/>
              <a:t> 4 </a:t>
            </a:r>
            <a:r>
              <a:rPr lang="pt-PT" dirty="0" err="1"/>
              <a:t>pages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Introductory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for </a:t>
            </a:r>
            <a:r>
              <a:rPr lang="pt-PT" dirty="0" err="1"/>
              <a:t>answering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defined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source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19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E5859-4B74-444C-8E42-0B00F452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760585-36FF-4B02-B387-C4A2A1A47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distribution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box.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B583FA-AE76-4FE1-BB8C-3EF9131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8" y="2974558"/>
            <a:ext cx="5169522" cy="3197642"/>
          </a:xfrm>
          <a:prstGeom prst="rect">
            <a:avLst/>
          </a:prstGeom>
        </p:spPr>
      </p:pic>
      <p:pic>
        <p:nvPicPr>
          <p:cNvPr id="7" name="Imagem 6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4D36839-800C-4429-9FC8-C0E877D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40" y="3063515"/>
            <a:ext cx="623426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36B98-E550-4157-B8E3-20499E0C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FAE1EC0-87C3-4D11-8142-5AA1725B3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4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charts</a:t>
            </a:r>
            <a:r>
              <a:rPr lang="pt-PT" dirty="0"/>
              <a:t> </a:t>
            </a:r>
            <a:r>
              <a:rPr lang="pt-PT" dirty="0" err="1"/>
              <a:t>shown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prototype</a:t>
            </a:r>
            <a:r>
              <a:rPr lang="pt-PT" dirty="0"/>
              <a:t> </a:t>
            </a:r>
            <a:r>
              <a:rPr lang="pt-PT" dirty="0" err="1"/>
              <a:t>designed</a:t>
            </a:r>
            <a:r>
              <a:rPr lang="pt-PT" dirty="0"/>
              <a:t> to </a:t>
            </a:r>
            <a:r>
              <a:rPr lang="pt-PT" dirty="0" err="1"/>
              <a:t>answer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 show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494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6487-B8E2-4A58-A918-0CAB4808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7889A6-90D0-4FAB-B14A-9CE055E9A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14DD91-9219-4D1F-85E6-FA795518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" y="2386474"/>
            <a:ext cx="5037252" cy="35206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EB2ED4-A756-4B49-975E-354AD74A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00" y="2121408"/>
            <a:ext cx="5463341" cy="36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C0218-CEE0-4AD6-8890-BDBDC3C0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Heatmap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C109DF-A18B-47B5-9143-06C78BA68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Imagem 8" descr="Uma imagem com texto, palavras cruzadas&#10;&#10;Descrição gerada automaticamente">
            <a:extLst>
              <a:ext uri="{FF2B5EF4-FFF2-40B4-BE49-F238E27FC236}">
                <a16:creationId xmlns:a16="http://schemas.microsoft.com/office/drawing/2014/main" id="{356E539E-26C3-4E65-8C5A-EA937D50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6" y="1583197"/>
            <a:ext cx="6564199" cy="52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8F4AD-E60F-4804-A788-C47D79CB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1D06D8C-AC41-41C8-9429-C76F8E9A4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603AA7-EB4C-402B-8A1A-497E881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38" y="2093976"/>
            <a:ext cx="5479133" cy="41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6ECE-FB8B-445F-9EA4-A3D5869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Modified</a:t>
            </a:r>
            <a:r>
              <a:rPr lang="pt-PT" dirty="0"/>
              <a:t> </a:t>
            </a:r>
            <a:r>
              <a:rPr lang="pt-PT" dirty="0" err="1"/>
              <a:t>lollipop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E9896D1-DFEF-4251-A827-1671F5085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1DD22-493F-4986-8D95-A83AF48A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8" y="1999284"/>
            <a:ext cx="6916525" cy="48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79E12-20C8-4B29-8FF8-B583D94C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Blockbusters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76E0F01-81CE-4A80-8AE3-BB3418C43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, more </a:t>
            </a:r>
            <a:r>
              <a:rPr lang="pt-PT" dirty="0" err="1"/>
              <a:t>specifically</a:t>
            </a:r>
            <a:r>
              <a:rPr lang="pt-PT" dirty="0"/>
              <a:t> blockbusters, </a:t>
            </a:r>
            <a:r>
              <a:rPr lang="pt-PT" dirty="0" err="1"/>
              <a:t>films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gain</a:t>
            </a:r>
            <a:r>
              <a:rPr lang="pt-PT" dirty="0"/>
              <a:t> </a:t>
            </a:r>
            <a:r>
              <a:rPr lang="pt-PT" dirty="0" err="1"/>
              <a:t>widespread</a:t>
            </a:r>
            <a:r>
              <a:rPr lang="pt-PT" dirty="0"/>
              <a:t> </a:t>
            </a:r>
            <a:r>
              <a:rPr lang="pt-PT" dirty="0" err="1"/>
              <a:t>popularity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achieve</a:t>
            </a:r>
            <a:r>
              <a:rPr lang="pt-PT" dirty="0"/>
              <a:t> </a:t>
            </a:r>
            <a:r>
              <a:rPr lang="pt-PT" dirty="0" err="1"/>
              <a:t>great</a:t>
            </a:r>
            <a:r>
              <a:rPr lang="pt-PT" dirty="0"/>
              <a:t> financial </a:t>
            </a:r>
            <a:r>
              <a:rPr lang="pt-PT" dirty="0" err="1"/>
              <a:t>success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chose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topic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it’s</a:t>
            </a:r>
            <a:r>
              <a:rPr lang="pt-PT" dirty="0"/>
              <a:t> </a:t>
            </a:r>
            <a:r>
              <a:rPr lang="pt-PT" dirty="0" err="1"/>
              <a:t>something</a:t>
            </a:r>
            <a:r>
              <a:rPr lang="pt-PT" dirty="0"/>
              <a:t> </a:t>
            </a:r>
            <a:r>
              <a:rPr lang="pt-PT" dirty="0" err="1"/>
              <a:t>we’re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in, </a:t>
            </a:r>
            <a:r>
              <a:rPr lang="pt-PT" dirty="0" err="1"/>
              <a:t>making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more </a:t>
            </a:r>
            <a:r>
              <a:rPr lang="pt-PT" dirty="0" err="1"/>
              <a:t>motivated</a:t>
            </a:r>
            <a:r>
              <a:rPr lang="pt-PT" dirty="0"/>
              <a:t> to execute </a:t>
            </a:r>
            <a:r>
              <a:rPr lang="pt-PT" dirty="0" err="1"/>
              <a:t>it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845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DC7A7-9893-4002-8AAB-2CB420B4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New feedback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B49168-A877-4D0D-9FD4-A2FAAEEEF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r>
              <a:rPr lang="pt-PT" dirty="0"/>
              <a:t> complete </a:t>
            </a:r>
            <a:r>
              <a:rPr lang="pt-PT" dirty="0" err="1"/>
              <a:t>we</a:t>
            </a:r>
            <a:r>
              <a:rPr lang="pt-PT" dirty="0"/>
              <a:t> set out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feedback,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asked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colleagues</a:t>
            </a:r>
            <a:r>
              <a:rPr lang="pt-PT" dirty="0"/>
              <a:t> some </a:t>
            </a:r>
            <a:r>
              <a:rPr lang="pt-PT" dirty="0" err="1"/>
              <a:t>questions</a:t>
            </a:r>
            <a:r>
              <a:rPr lang="pt-PT" dirty="0"/>
              <a:t> to </a:t>
            </a:r>
            <a:r>
              <a:rPr lang="pt-PT" dirty="0" err="1"/>
              <a:t>assess</a:t>
            </a:r>
            <a:r>
              <a:rPr lang="pt-PT" dirty="0"/>
              <a:t> </a:t>
            </a:r>
            <a:r>
              <a:rPr lang="pt-PT" dirty="0" err="1"/>
              <a:t>whether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navigate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app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appropriate</a:t>
            </a:r>
            <a:r>
              <a:rPr lang="pt-PT" dirty="0"/>
              <a:t> </a:t>
            </a:r>
            <a:r>
              <a:rPr lang="pt-PT" dirty="0" err="1"/>
              <a:t>answers</a:t>
            </a:r>
            <a:r>
              <a:rPr lang="pt-PT" dirty="0"/>
              <a:t>.</a:t>
            </a:r>
          </a:p>
          <a:p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as: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publics</a:t>
            </a:r>
            <a:r>
              <a:rPr lang="pt-PT" dirty="0"/>
              <a:t> </a:t>
            </a:r>
            <a:r>
              <a:rPr lang="pt-PT" dirty="0" err="1"/>
              <a:t>preference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comedy</a:t>
            </a:r>
            <a:r>
              <a:rPr lang="pt-PT" dirty="0"/>
              <a:t> </a:t>
            </a:r>
            <a:r>
              <a:rPr lang="pt-PT" dirty="0" err="1"/>
              <a:t>changed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time?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Tristar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columbia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’ </a:t>
            </a:r>
            <a:r>
              <a:rPr lang="pt-PT" dirty="0" err="1"/>
              <a:t>average</a:t>
            </a:r>
            <a:r>
              <a:rPr lang="pt-PT" dirty="0"/>
              <a:t> budget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does </a:t>
            </a:r>
            <a:r>
              <a:rPr lang="pt-PT" dirty="0" err="1"/>
              <a:t>it</a:t>
            </a:r>
            <a:r>
              <a:rPr lang="pt-PT" dirty="0"/>
              <a:t> relate to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gross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mpaa</a:t>
            </a:r>
            <a:r>
              <a:rPr lang="pt-PT" dirty="0"/>
              <a:t> rating “PG”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are in </a:t>
            </a:r>
            <a:r>
              <a:rPr lang="pt-PT" dirty="0" err="1"/>
              <a:t>the</a:t>
            </a:r>
            <a:r>
              <a:rPr lang="pt-PT" dirty="0"/>
              <a:t> 2019 top 10?</a:t>
            </a:r>
          </a:p>
        </p:txBody>
      </p:sp>
    </p:spTree>
    <p:extLst>
      <p:ext uri="{BB962C8B-B14F-4D97-AF65-F5344CB8AC3E}">
        <p14:creationId xmlns:p14="http://schemas.microsoft.com/office/powerpoint/2010/main" val="311330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B8261-4AF9-43E5-892C-81512B3F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Results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4A6B917-CA6E-4C5B-982C-863A0E0EF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answer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effectively</a:t>
            </a:r>
            <a:r>
              <a:rPr lang="pt-PT" dirty="0"/>
              <a:t> </a:t>
            </a:r>
            <a:r>
              <a:rPr lang="pt-PT" dirty="0" err="1"/>
              <a:t>though</a:t>
            </a:r>
            <a:r>
              <a:rPr lang="pt-PT" dirty="0"/>
              <a:t> some </a:t>
            </a:r>
            <a:r>
              <a:rPr lang="pt-PT" dirty="0" err="1"/>
              <a:t>were</a:t>
            </a:r>
            <a:r>
              <a:rPr lang="pt-PT" dirty="0"/>
              <a:t> more </a:t>
            </a:r>
            <a:r>
              <a:rPr lang="pt-PT" dirty="0" err="1"/>
              <a:t>intuitive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others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didn’t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any</a:t>
            </a:r>
            <a:r>
              <a:rPr lang="pt-PT" dirty="0"/>
              <a:t> major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proceeded</a:t>
            </a:r>
            <a:r>
              <a:rPr lang="pt-PT" dirty="0"/>
              <a:t> to </a:t>
            </a:r>
            <a:r>
              <a:rPr lang="pt-PT" dirty="0" err="1"/>
              <a:t>just</a:t>
            </a:r>
            <a:r>
              <a:rPr lang="pt-PT" dirty="0"/>
              <a:t> </a:t>
            </a:r>
            <a:r>
              <a:rPr lang="pt-PT" dirty="0" err="1"/>
              <a:t>polish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to </a:t>
            </a:r>
            <a:r>
              <a:rPr lang="pt-PT" dirty="0" err="1"/>
              <a:t>its</a:t>
            </a:r>
            <a:r>
              <a:rPr lang="pt-PT" dirty="0"/>
              <a:t> final </a:t>
            </a:r>
            <a:r>
              <a:rPr lang="pt-PT" dirty="0" err="1"/>
              <a:t>state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66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F86B-28EE-4521-B1B9-2050A1E7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D83C203-6868-471D-A1C2-D4509B6C1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found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kaggle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https://www.kaggle.com/narmelan/top-ten-blockbusters-20191977/</a:t>
            </a:r>
          </a:p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430 </a:t>
            </a:r>
            <a:r>
              <a:rPr lang="pt-PT" dirty="0" err="1"/>
              <a:t>entries</a:t>
            </a:r>
            <a:r>
              <a:rPr lang="pt-PT" dirty="0"/>
              <a:t>,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representing</a:t>
            </a:r>
            <a:r>
              <a:rPr lang="pt-PT" dirty="0"/>
              <a:t> a </a:t>
            </a:r>
            <a:r>
              <a:rPr lang="pt-PT" dirty="0" err="1"/>
              <a:t>movie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weren’t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randomly</a:t>
            </a:r>
            <a:r>
              <a:rPr lang="pt-PT" dirty="0"/>
              <a:t>, </a:t>
            </a:r>
            <a:r>
              <a:rPr lang="pt-PT" dirty="0" err="1"/>
              <a:t>they’re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10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grossing</a:t>
            </a:r>
            <a:r>
              <a:rPr lang="pt-PT" dirty="0"/>
              <a:t> </a:t>
            </a:r>
            <a:r>
              <a:rPr lang="pt-PT" dirty="0" err="1"/>
              <a:t>films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1977-2019.</a:t>
            </a:r>
          </a:p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entry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plenty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</a:t>
            </a:r>
            <a:r>
              <a:rPr lang="pt-PT" dirty="0" err="1"/>
              <a:t>attributes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relevant</a:t>
            </a:r>
            <a:r>
              <a:rPr lang="pt-PT" dirty="0"/>
              <a:t> for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’:</a:t>
            </a:r>
          </a:p>
          <a:p>
            <a:pPr lvl="1"/>
            <a:r>
              <a:rPr lang="pt-PT" dirty="0" err="1"/>
              <a:t>Title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subgenre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Imdb</a:t>
            </a:r>
            <a:r>
              <a:rPr lang="pt-PT" dirty="0"/>
              <a:t> rating;</a:t>
            </a:r>
          </a:p>
          <a:p>
            <a:pPr lvl="1"/>
            <a:r>
              <a:rPr lang="pt-PT" dirty="0" err="1"/>
              <a:t>Mpaa</a:t>
            </a:r>
            <a:r>
              <a:rPr lang="pt-PT" dirty="0"/>
              <a:t> rating;</a:t>
            </a:r>
          </a:p>
          <a:p>
            <a:pPr lvl="1"/>
            <a:r>
              <a:rPr lang="pt-PT" dirty="0" err="1"/>
              <a:t>Distributor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Worldwide</a:t>
            </a:r>
            <a:r>
              <a:rPr lang="pt-PT" dirty="0"/>
              <a:t> gross;</a:t>
            </a:r>
          </a:p>
          <a:p>
            <a:pPr lvl="1"/>
            <a:r>
              <a:rPr lang="pt-PT" dirty="0"/>
              <a:t>Budget; 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829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0DD9B-2677-468F-87F6-163D5E8A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target </a:t>
            </a:r>
            <a:r>
              <a:rPr lang="pt-PT" dirty="0" err="1"/>
              <a:t>users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3B6A090-3ED6-4FD3-9749-B638B339C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contained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data </a:t>
            </a:r>
            <a:r>
              <a:rPr lang="pt-PT" dirty="0" err="1"/>
              <a:t>regarding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 </a:t>
            </a:r>
            <a:r>
              <a:rPr lang="pt-PT" dirty="0" err="1"/>
              <a:t>huge</a:t>
            </a:r>
            <a:r>
              <a:rPr lang="pt-PT" dirty="0"/>
              <a:t> </a:t>
            </a:r>
            <a:r>
              <a:rPr lang="pt-PT" dirty="0" err="1"/>
              <a:t>industry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targetting</a:t>
            </a:r>
            <a:r>
              <a:rPr lang="pt-PT" dirty="0"/>
              <a:t> 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 </a:t>
            </a:r>
            <a:r>
              <a:rPr lang="pt-PT" dirty="0" err="1"/>
              <a:t>investing</a:t>
            </a:r>
            <a:r>
              <a:rPr lang="pt-PT" dirty="0"/>
              <a:t> in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market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aim</a:t>
            </a:r>
            <a:r>
              <a:rPr lang="pt-PT" dirty="0"/>
              <a:t> to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</a:t>
            </a:r>
            <a:r>
              <a:rPr lang="pt-PT" dirty="0" err="1"/>
              <a:t>investors</a:t>
            </a:r>
            <a:r>
              <a:rPr lang="pt-PT" dirty="0"/>
              <a:t> decide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distributors</a:t>
            </a:r>
            <a:r>
              <a:rPr lang="pt-PT" dirty="0"/>
              <a:t> (</a:t>
            </a:r>
            <a:r>
              <a:rPr lang="pt-PT" dirty="0" err="1"/>
              <a:t>companies</a:t>
            </a:r>
            <a:r>
              <a:rPr lang="pt-PT" dirty="0"/>
              <a:t> </a:t>
            </a:r>
            <a:r>
              <a:rPr lang="pt-PT" dirty="0" err="1"/>
              <a:t>responsible</a:t>
            </a:r>
            <a:r>
              <a:rPr lang="pt-PT" dirty="0"/>
              <a:t> for marketing) to </a:t>
            </a:r>
            <a:r>
              <a:rPr lang="pt-PT" dirty="0" err="1"/>
              <a:t>invest</a:t>
            </a:r>
            <a:r>
              <a:rPr lang="pt-PT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17549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2AE52-FADB-4164-80B0-43244751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Questions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147EBE2-CB12-4CF0-8304-73A4431E5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came 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considered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important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a </a:t>
            </a:r>
            <a:r>
              <a:rPr lang="pt-PT" dirty="0" err="1"/>
              <a:t>possible</a:t>
            </a:r>
            <a:r>
              <a:rPr lang="pt-PT" dirty="0"/>
              <a:t> </a:t>
            </a:r>
            <a:r>
              <a:rPr lang="pt-PT" dirty="0" err="1"/>
              <a:t>investor</a:t>
            </a:r>
            <a:r>
              <a:rPr lang="pt-PT" dirty="0"/>
              <a:t> faces: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evolution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’ </a:t>
            </a:r>
            <a:r>
              <a:rPr lang="pt-PT" dirty="0" err="1"/>
              <a:t>revenue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are </a:t>
            </a:r>
            <a:r>
              <a:rPr lang="pt-PT" dirty="0" err="1"/>
              <a:t>trending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time?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excels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does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does </a:t>
            </a:r>
            <a:r>
              <a:rPr lang="pt-PT" dirty="0" err="1"/>
              <a:t>that</a:t>
            </a:r>
            <a:r>
              <a:rPr lang="pt-PT" dirty="0"/>
              <a:t> relate to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budget (more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money</a:t>
            </a:r>
            <a:r>
              <a:rPr lang="pt-PT" dirty="0"/>
              <a:t>)?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profitable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r>
              <a:rPr lang="pt-PT" dirty="0"/>
              <a:t>?</a:t>
            </a:r>
          </a:p>
          <a:p>
            <a:pPr lvl="1"/>
            <a:endParaRPr lang="pt-PT" dirty="0"/>
          </a:p>
          <a:p>
            <a:pPr marL="588645" lvl="1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consider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these</a:t>
            </a:r>
            <a:r>
              <a:rPr lang="pt-PT" dirty="0"/>
              <a:t> are </a:t>
            </a:r>
            <a:r>
              <a:rPr lang="pt-PT" dirty="0" err="1"/>
              <a:t>relevant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answers</a:t>
            </a:r>
            <a:r>
              <a:rPr lang="pt-PT" dirty="0"/>
              <a:t> can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a more </a:t>
            </a:r>
            <a:r>
              <a:rPr lang="pt-PT" dirty="0" err="1"/>
              <a:t>informed</a:t>
            </a:r>
            <a:r>
              <a:rPr lang="pt-PT" dirty="0"/>
              <a:t> </a:t>
            </a:r>
            <a:r>
              <a:rPr lang="pt-PT" dirty="0" err="1"/>
              <a:t>decision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939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fidelity</a:t>
            </a:r>
            <a:r>
              <a:rPr lang="pt-PT" dirty="0"/>
              <a:t> </a:t>
            </a:r>
            <a:r>
              <a:rPr lang="pt-PT" dirty="0" err="1"/>
              <a:t>prototypes</a:t>
            </a:r>
            <a:endParaRPr dirty="0"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3898076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 err="1"/>
              <a:t>Once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had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set,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drew</a:t>
            </a:r>
            <a:r>
              <a:rPr lang="pt-PT" dirty="0"/>
              <a:t> a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prototype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some feedback.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pt-PT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 </a:t>
            </a:r>
            <a:r>
              <a:rPr lang="pt-PT" dirty="0" err="1"/>
              <a:t>explain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visualization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05C29E-1811-4BD0-B30C-66F634DF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83209" y="1017938"/>
            <a:ext cx="4240145" cy="6470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AEDE4-077E-464D-B4EF-5758CC6D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Evaluating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trends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preferences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7516E92-0816-4F7C-BC2D-E9B576DAA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026152" cy="4050792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We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decided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that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phenomenon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could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be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represented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with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scatter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plot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Each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represents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movie</a:t>
            </a:r>
            <a:r>
              <a:rPr lang="pt-PT" sz="2000" dirty="0">
                <a:latin typeface="Rockwell" panose="02060603020205020403" pitchFamily="18" charset="0"/>
              </a:rPr>
              <a:t>, </a:t>
            </a:r>
            <a:r>
              <a:rPr lang="pt-PT" sz="2000" dirty="0" err="1">
                <a:latin typeface="Rockwell" panose="02060603020205020403" pitchFamily="18" charset="0"/>
              </a:rPr>
              <a:t>mapped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x </a:t>
            </a:r>
            <a:r>
              <a:rPr lang="pt-PT" sz="2000" dirty="0" err="1">
                <a:latin typeface="Rockwell" panose="02060603020205020403" pitchFamily="18" charset="0"/>
              </a:rPr>
              <a:t>axis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using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year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and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y </a:t>
            </a:r>
            <a:r>
              <a:rPr lang="pt-PT" sz="2000" dirty="0" err="1">
                <a:latin typeface="Rockwell" panose="02060603020205020403" pitchFamily="18" charset="0"/>
              </a:rPr>
              <a:t>axis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using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worldwide</a:t>
            </a:r>
            <a:r>
              <a:rPr lang="pt-PT" sz="2000" dirty="0">
                <a:latin typeface="Rockwell" panose="02060603020205020403" pitchFamily="18" charset="0"/>
              </a:rPr>
              <a:t> gross in </a:t>
            </a:r>
            <a:r>
              <a:rPr lang="pt-PT" sz="2000" dirty="0" err="1">
                <a:latin typeface="Rockwell" panose="02060603020205020403" pitchFamily="18" charset="0"/>
              </a:rPr>
              <a:t>millions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of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dollars</a:t>
            </a:r>
            <a:r>
              <a:rPr lang="pt-PT" sz="2000" dirty="0">
                <a:latin typeface="Rockwell" panose="02060603020205020403" pitchFamily="18" charset="0"/>
              </a:rPr>
              <a:t>. </a:t>
            </a:r>
            <a:r>
              <a:rPr lang="pt-PT" sz="2000" dirty="0" err="1">
                <a:latin typeface="Rockwell" panose="02060603020205020403" pitchFamily="18" charset="0"/>
              </a:rPr>
              <a:t>Each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also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has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different</a:t>
            </a:r>
            <a:r>
              <a:rPr lang="pt-PT" sz="2000" dirty="0">
                <a:latin typeface="Rockwell" panose="02060603020205020403" pitchFamily="18" charset="0"/>
              </a:rPr>
              <a:t> color </a:t>
            </a:r>
            <a:r>
              <a:rPr lang="pt-PT" sz="2000" dirty="0" err="1">
                <a:latin typeface="Rockwell" panose="02060603020205020403" pitchFamily="18" charset="0"/>
              </a:rPr>
              <a:t>depending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on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genre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There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also</a:t>
            </a:r>
            <a:r>
              <a:rPr lang="pt-PT" sz="2000" dirty="0">
                <a:latin typeface="Rockwell" panose="02060603020205020403" pitchFamily="18" charset="0"/>
              </a:rPr>
              <a:t> a zoom </a:t>
            </a:r>
            <a:r>
              <a:rPr lang="pt-PT" sz="2000" dirty="0" err="1">
                <a:latin typeface="Rockwell" panose="02060603020205020403" pitchFamily="18" charset="0"/>
              </a:rPr>
              <a:t>feature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represented</a:t>
            </a:r>
            <a:r>
              <a:rPr lang="pt-PT" sz="2000" dirty="0">
                <a:latin typeface="Rockwell" panose="02060603020205020403" pitchFamily="18" charset="0"/>
              </a:rPr>
              <a:t> in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prototype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help</a:t>
            </a:r>
            <a:r>
              <a:rPr lang="pt-PT" sz="2000" dirty="0">
                <a:latin typeface="Rockwell" panose="02060603020205020403" pitchFamily="18" charset="0"/>
              </a:rPr>
              <a:t> visualize </a:t>
            </a:r>
            <a:r>
              <a:rPr lang="pt-PT" sz="2000" dirty="0" err="1">
                <a:latin typeface="Rockwell" panose="02060603020205020403" pitchFamily="18" charset="0"/>
              </a:rPr>
              <a:t>spaces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where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there</a:t>
            </a:r>
            <a:r>
              <a:rPr lang="pt-PT" sz="2000" dirty="0">
                <a:latin typeface="Rockwell" panose="02060603020205020403" pitchFamily="18" charset="0"/>
              </a:rPr>
              <a:t> are a </a:t>
            </a:r>
            <a:r>
              <a:rPr lang="pt-PT" sz="2000" dirty="0" err="1">
                <a:latin typeface="Rockwell" panose="02060603020205020403" pitchFamily="18" charset="0"/>
              </a:rPr>
              <a:t>lot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of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cluttered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6CF3F1-5E2F-449A-BC01-33600865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6887"/>
            <a:ext cx="5855710" cy="4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F2DBE-393D-4850-9F9E-D79311AC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excels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?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922D9A7-931C-4DA7-B7C1-5B4DD04E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312098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picked</a:t>
            </a:r>
            <a:r>
              <a:rPr lang="pt-PT" dirty="0"/>
              <a:t> a </a:t>
            </a:r>
            <a:r>
              <a:rPr lang="pt-PT" dirty="0" err="1"/>
              <a:t>heatmap</a:t>
            </a:r>
            <a:r>
              <a:rPr lang="pt-PT" dirty="0"/>
              <a:t> to visualize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imdb</a:t>
            </a:r>
            <a:r>
              <a:rPr lang="pt-PT" dirty="0"/>
              <a:t> rating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/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combination</a:t>
            </a:r>
            <a:r>
              <a:rPr lang="pt-PT" dirty="0"/>
              <a:t>,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darker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tone,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rating.</a:t>
            </a:r>
          </a:p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believe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to visualize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/</a:t>
            </a:r>
            <a:r>
              <a:rPr lang="pt-PT" dirty="0" err="1"/>
              <a:t>bad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picking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they’re</a:t>
            </a:r>
            <a:r>
              <a:rPr lang="pt-PT" dirty="0"/>
              <a:t> </a:t>
            </a:r>
            <a:r>
              <a:rPr lang="pt-PT" dirty="0" err="1"/>
              <a:t>responsible</a:t>
            </a:r>
            <a:r>
              <a:rPr lang="pt-PT" dirty="0"/>
              <a:t> for,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various</a:t>
            </a:r>
            <a:r>
              <a:rPr lang="pt-PT" dirty="0"/>
              <a:t> </a:t>
            </a:r>
            <a:r>
              <a:rPr lang="pt-PT"/>
              <a:t>genres.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2BEFE1-CE6B-48EB-90DC-0D416762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46" y="1801508"/>
            <a:ext cx="4852106" cy="45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2CA41-FEF0-4FB5-BB18-1E849F9B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, budget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</a:t>
            </a:r>
            <a:r>
              <a:rPr lang="pt-PT" dirty="0" err="1"/>
              <a:t>money</a:t>
            </a:r>
            <a:r>
              <a:rPr lang="pt-PT" dirty="0"/>
              <a:t> use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9ED3743-49E2-4F56-9D37-16577876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4365880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thought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a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a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comparing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distributor’s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budget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use </a:t>
            </a:r>
            <a:r>
              <a:rPr lang="pt-PT" dirty="0" err="1"/>
              <a:t>of</a:t>
            </a:r>
            <a:r>
              <a:rPr lang="pt-PT" dirty="0"/>
              <a:t> 2 </a:t>
            </a:r>
            <a:r>
              <a:rPr lang="pt-PT" dirty="0" err="1"/>
              <a:t>bars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, </a:t>
            </a:r>
            <a:r>
              <a:rPr lang="pt-PT" dirty="0" err="1"/>
              <a:t>allowing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idea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relate.</a:t>
            </a:r>
          </a:p>
          <a:p>
            <a:pPr marL="120650" indent="0">
              <a:buNone/>
            </a:pPr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differences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a </a:t>
            </a:r>
            <a:r>
              <a:rPr lang="pt-PT" dirty="0" err="1"/>
              <a:t>distributor’s</a:t>
            </a:r>
            <a:r>
              <a:rPr lang="pt-PT" dirty="0"/>
              <a:t> gross </a:t>
            </a:r>
            <a:r>
              <a:rPr lang="pt-PT" dirty="0" err="1"/>
              <a:t>and</a:t>
            </a:r>
            <a:r>
              <a:rPr lang="pt-PT" dirty="0"/>
              <a:t> budget (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gross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larger</a:t>
            </a:r>
            <a:r>
              <a:rPr lang="pt-PT" dirty="0"/>
              <a:t>) </a:t>
            </a:r>
            <a:r>
              <a:rPr lang="pt-PT" dirty="0" err="1"/>
              <a:t>indicate</a:t>
            </a:r>
            <a:r>
              <a:rPr lang="pt-PT" dirty="0"/>
              <a:t> a more eficiente 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budget.</a:t>
            </a:r>
          </a:p>
        </p:txBody>
      </p:sp>
      <p:pic>
        <p:nvPicPr>
          <p:cNvPr id="5" name="Imagem 4" descr="Uma imagem com texto, quadro branco, recibo, documento&#10;&#10;Descrição gerada automaticamente">
            <a:extLst>
              <a:ext uri="{FF2B5EF4-FFF2-40B4-BE49-F238E27FC236}">
                <a16:creationId xmlns:a16="http://schemas.microsoft.com/office/drawing/2014/main" id="{60D86534-1E32-4D08-A7DA-8C8207EB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28" y="2093976"/>
            <a:ext cx="6690038" cy="37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05966"/>
      </p:ext>
    </p:extLst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1016</Words>
  <Application>Microsoft Office PowerPoint</Application>
  <PresentationFormat>Ecrã Panorâmico</PresentationFormat>
  <Paragraphs>78</Paragraphs>
  <Slides>21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6" baseType="lpstr">
      <vt:lpstr>Arial</vt:lpstr>
      <vt:lpstr>Calibri</vt:lpstr>
      <vt:lpstr>Noto Sans Symbols</vt:lpstr>
      <vt:lpstr>Rockwell</vt:lpstr>
      <vt:lpstr>Tipo de Madeira</vt:lpstr>
      <vt:lpstr>VI Project Blockbusters</vt:lpstr>
      <vt:lpstr>Blockbusters</vt:lpstr>
      <vt:lpstr>Dataset</vt:lpstr>
      <vt:lpstr>The target users</vt:lpstr>
      <vt:lpstr>Questions</vt:lpstr>
      <vt:lpstr>Low fidelity prototypes</vt:lpstr>
      <vt:lpstr>Evaluating revenue trends and genre preferences</vt:lpstr>
      <vt:lpstr>Which distributor excels at which genres?</vt:lpstr>
      <vt:lpstr>Average revenue, budget and efficient money use</vt:lpstr>
      <vt:lpstr>Which genre is most profitable for each target audience</vt:lpstr>
      <vt:lpstr>Exploration of the data</vt:lpstr>
      <vt:lpstr>Feedback</vt:lpstr>
      <vt:lpstr>Functional prototype</vt:lpstr>
      <vt:lpstr>Data exploration page</vt:lpstr>
      <vt:lpstr>Main page</vt:lpstr>
      <vt:lpstr>Scatter plot implementation</vt:lpstr>
      <vt:lpstr>Heatmap implementation</vt:lpstr>
      <vt:lpstr>Stacked bar chart implementation</vt:lpstr>
      <vt:lpstr>Modified lollipop implementation</vt:lpstr>
      <vt:lpstr>New feedback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21</cp:revision>
  <dcterms:created xsi:type="dcterms:W3CDTF">2020-11-24T11:10:16Z</dcterms:created>
  <dcterms:modified xsi:type="dcterms:W3CDTF">2020-12-21T10:48:05Z</dcterms:modified>
</cp:coreProperties>
</file>